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712" r:id="rId2"/>
    <p:sldMasterId id="2147483719" r:id="rId3"/>
    <p:sldMasterId id="2147483728" r:id="rId4"/>
  </p:sldMasterIdLst>
  <p:notesMasterIdLst>
    <p:notesMasterId r:id="rId30"/>
  </p:notesMasterIdLst>
  <p:handoutMasterIdLst>
    <p:handoutMasterId r:id="rId31"/>
  </p:handoutMasterIdLst>
  <p:sldIdLst>
    <p:sldId id="262" r:id="rId5"/>
    <p:sldId id="263" r:id="rId6"/>
    <p:sldId id="276" r:id="rId7"/>
    <p:sldId id="265" r:id="rId8"/>
    <p:sldId id="277" r:id="rId9"/>
    <p:sldId id="278" r:id="rId10"/>
    <p:sldId id="275" r:id="rId11"/>
    <p:sldId id="273" r:id="rId12"/>
    <p:sldId id="285" r:id="rId13"/>
    <p:sldId id="287" r:id="rId14"/>
    <p:sldId id="286" r:id="rId15"/>
    <p:sldId id="292" r:id="rId16"/>
    <p:sldId id="291" r:id="rId17"/>
    <p:sldId id="280" r:id="rId18"/>
    <p:sldId id="279" r:id="rId19"/>
    <p:sldId id="281" r:id="rId20"/>
    <p:sldId id="288" r:id="rId21"/>
    <p:sldId id="269" r:id="rId22"/>
    <p:sldId id="272" r:id="rId23"/>
    <p:sldId id="270" r:id="rId24"/>
    <p:sldId id="271" r:id="rId25"/>
    <p:sldId id="274" r:id="rId26"/>
    <p:sldId id="282" r:id="rId27"/>
    <p:sldId id="284" r:id="rId28"/>
    <p:sldId id="261" r:id="rId29"/>
  </p:sldIdLst>
  <p:sldSz cx="9144000" cy="6858000" type="screen4x3"/>
  <p:notesSz cx="6858000" cy="9144000"/>
  <p:defaultTextStyle>
    <a:defPPr>
      <a:defRPr lang="zh-CN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67F5"/>
    <a:srgbClr val="00AEEF"/>
    <a:srgbClr val="1492CA"/>
    <a:srgbClr val="8CC72A"/>
    <a:srgbClr val="8CC63E"/>
    <a:srgbClr val="5ACBF5"/>
    <a:srgbClr val="008FD4"/>
    <a:srgbClr val="2BD400"/>
    <a:srgbClr val="5ACBF6"/>
    <a:srgbClr val="0070B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22" autoAdjust="0"/>
    <p:restoredTop sz="98142" autoAdjust="0"/>
  </p:normalViewPr>
  <p:slideViewPr>
    <p:cSldViewPr snapToGrid="0" snapToObjects="1">
      <p:cViewPr varScale="1">
        <p:scale>
          <a:sx n="69" d="100"/>
          <a:sy n="69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7AC9F74-B272-46C2-8403-39931760A78D}" type="datetimeFigureOut">
              <a:rPr lang="zh-CN" altLang="en-US"/>
              <a:pPr>
                <a:defRPr/>
              </a:pPr>
              <a:t>2015/8/11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62ED2C2-9E21-4E0B-B864-13FA28AFFD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7C759-3707-484A-93BF-C5F277B164B9}" type="datetimeFigureOut">
              <a:rPr lang="zh-CN" altLang="en-US" smtClean="0"/>
              <a:pPr/>
              <a:t>2015/8/11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EADC6-4CF9-4520-91ED-A72B464BAE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48350" y="59388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14888" y="55594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37013" y="4851400"/>
            <a:ext cx="185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3541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/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45037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/>
          </a:p>
        </p:txBody>
      </p:sp>
      <p:pic>
        <p:nvPicPr>
          <p:cNvPr id="22" name="Picture 20" descr="ZTE_ppt_design02-0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7875" y="414338"/>
            <a:ext cx="1711325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336142" y="1147422"/>
            <a:ext cx="6400800" cy="750347"/>
          </a:xfrm>
        </p:spPr>
        <p:txBody>
          <a:bodyPr>
            <a:normAutofit/>
          </a:bodyPr>
          <a:lstStyle>
            <a:lvl1pPr marL="0" indent="0" algn="l">
              <a:buNone/>
              <a:defRPr kumimoji="1" lang="zh-CN" altLang="en-US" sz="2000" b="0" i="0" kern="1200" dirty="0">
                <a:solidFill>
                  <a:srgbClr val="8CC63E"/>
                </a:solidFill>
                <a:latin typeface="+mn-lt"/>
                <a:ea typeface="微软雅黑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336554" y="2820985"/>
            <a:ext cx="4478338" cy="134242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微软雅黑"/>
                <a:ea typeface="Heiti SC Light"/>
                <a:cs typeface="微软雅黑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336142" y="543308"/>
            <a:ext cx="6400800" cy="592317"/>
          </a:xfrm>
        </p:spPr>
        <p:txBody>
          <a:bodyPr>
            <a:noAutofit/>
          </a:bodyPr>
          <a:lstStyle>
            <a:lvl1pPr algn="l">
              <a:defRPr kumimoji="1" lang="zh-CN" altLang="en-US" sz="2400" b="1" i="0" kern="1200" dirty="0">
                <a:solidFill>
                  <a:schemeClr val="bg1"/>
                </a:solidFill>
                <a:latin typeface="+mn-lt"/>
                <a:ea typeface="微软雅黑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13648" y="679442"/>
            <a:ext cx="6608016" cy="802415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13647" y="1605345"/>
            <a:ext cx="6608016" cy="3868813"/>
          </a:xfrm>
          <a:prstGeom prst="rect">
            <a:avLst/>
          </a:prstGeom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rtlCol="0">
            <a:normAutofit/>
          </a:bodyPr>
          <a:lstStyle>
            <a:lvl1pPr>
              <a:lnSpc>
                <a:spcPct val="130000"/>
              </a:lnSpc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defRPr kumimoji="1" lang="zh-CN" altLang="en-US" sz="18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2pPr>
            <a:lvl3pPr>
              <a:lnSpc>
                <a:spcPct val="130000"/>
              </a:lnSpc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3pPr>
            <a:lvl4pPr>
              <a:lnSpc>
                <a:spcPct val="130000"/>
              </a:lnSpc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4pPr>
            <a:lvl5pPr>
              <a:lnSpc>
                <a:spcPct val="130000"/>
              </a:lnSpc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3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5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1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2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0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6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5609C8CA-05F8-4276-ACAA-A6C8F5C79D2F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8513762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24-32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6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7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5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6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8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2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3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0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1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7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9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AE81687D-96D4-485D-93E5-18AB3574B182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4102548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4747351" y="1514284"/>
            <a:ext cx="4102548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24-32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6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7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5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6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8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2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3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0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1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7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9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39C86D51-73C0-4DA1-9C16-59BCF37C8892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5335067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idx="10"/>
          </p:nvPr>
        </p:nvSpPr>
        <p:spPr>
          <a:xfrm>
            <a:off x="5979870" y="1514284"/>
            <a:ext cx="2870027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991491"/>
            <a:ext cx="6144216" cy="1487063"/>
          </a:xfrm>
        </p:spPr>
        <p:txBody>
          <a:bodyPr rtlCol="0"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48350" y="59388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14888" y="55594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37013" y="4851400"/>
            <a:ext cx="185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3541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/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45037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/>
          </a:p>
        </p:txBody>
      </p:sp>
      <p:pic>
        <p:nvPicPr>
          <p:cNvPr id="22" name="Picture 20" descr="ZTE_ppt_design02-0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7875" y="414338"/>
            <a:ext cx="1711325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336142" y="1147422"/>
            <a:ext cx="6400800" cy="750347"/>
          </a:xfrm>
        </p:spPr>
        <p:txBody>
          <a:bodyPr>
            <a:normAutofit/>
          </a:bodyPr>
          <a:lstStyle>
            <a:lvl1pPr marL="0" indent="0" algn="l">
              <a:buNone/>
              <a:defRPr kumimoji="1" lang="zh-CN" altLang="en-US" sz="2000" b="0" i="0" kern="1200" dirty="0">
                <a:solidFill>
                  <a:srgbClr val="8CC63E"/>
                </a:solidFill>
                <a:latin typeface="+mn-lt"/>
                <a:ea typeface="微软雅黑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336554" y="2820985"/>
            <a:ext cx="4478338" cy="134242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微软雅黑"/>
                <a:ea typeface="Heiti SC Light"/>
                <a:cs typeface="微软雅黑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336142" y="543308"/>
            <a:ext cx="6400800" cy="592317"/>
          </a:xfrm>
        </p:spPr>
        <p:txBody>
          <a:bodyPr>
            <a:noAutofit/>
          </a:bodyPr>
          <a:lstStyle>
            <a:lvl1pPr algn="l">
              <a:defRPr kumimoji="1" lang="zh-CN" altLang="en-US" sz="2400" b="1" i="0" kern="1200" dirty="0">
                <a:solidFill>
                  <a:schemeClr val="bg1"/>
                </a:solidFill>
                <a:latin typeface="+mn-lt"/>
                <a:ea typeface="微软雅黑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13648" y="679442"/>
            <a:ext cx="6608016" cy="802415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13647" y="1605345"/>
            <a:ext cx="6608016" cy="3868813"/>
          </a:xfrm>
          <a:prstGeom prst="rect">
            <a:avLst/>
          </a:prstGeom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rtlCol="0">
            <a:normAutofit/>
          </a:bodyPr>
          <a:lstStyle>
            <a:lvl1pPr>
              <a:lnSpc>
                <a:spcPct val="130000"/>
              </a:lnSpc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defRPr kumimoji="1" lang="zh-CN" altLang="en-US" sz="18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2pPr>
            <a:lvl3pPr>
              <a:lnSpc>
                <a:spcPct val="130000"/>
              </a:lnSpc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3pPr>
            <a:lvl4pPr>
              <a:lnSpc>
                <a:spcPct val="130000"/>
              </a:lnSpc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4pPr>
            <a:lvl5pPr>
              <a:lnSpc>
                <a:spcPct val="130000"/>
              </a:lnSpc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感谢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991491"/>
            <a:ext cx="6144216" cy="1487063"/>
          </a:xfrm>
        </p:spPr>
        <p:txBody>
          <a:bodyPr rtlCol="0"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48350" y="59388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14888" y="55594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37013" y="4851400"/>
            <a:ext cx="185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3541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solidFill>
                <a:prstClr val="black"/>
              </a:solidFill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45037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solidFill>
                <a:prstClr val="black"/>
              </a:solidFill>
            </a:endParaRPr>
          </a:p>
        </p:txBody>
      </p:sp>
      <p:pic>
        <p:nvPicPr>
          <p:cNvPr id="22" name="Picture 20" descr="ZTE_ppt_design02-0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7875" y="414338"/>
            <a:ext cx="1711325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336142" y="1147422"/>
            <a:ext cx="6400800" cy="750347"/>
          </a:xfrm>
        </p:spPr>
        <p:txBody>
          <a:bodyPr>
            <a:normAutofit/>
          </a:bodyPr>
          <a:lstStyle>
            <a:lvl1pPr marL="0" indent="0" algn="l">
              <a:buNone/>
              <a:defRPr kumimoji="1" lang="zh-CN" altLang="en-US" sz="2000" b="0" i="0" kern="1200" dirty="0">
                <a:solidFill>
                  <a:srgbClr val="8CC63E"/>
                </a:solidFill>
                <a:latin typeface="+mn-lt"/>
                <a:ea typeface="微软雅黑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336554" y="2820985"/>
            <a:ext cx="4478338" cy="134242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微软雅黑"/>
                <a:ea typeface="Heiti SC Light"/>
                <a:cs typeface="微软雅黑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336142" y="543308"/>
            <a:ext cx="6400800" cy="592317"/>
          </a:xfrm>
        </p:spPr>
        <p:txBody>
          <a:bodyPr>
            <a:noAutofit/>
          </a:bodyPr>
          <a:lstStyle>
            <a:lvl1pPr algn="l">
              <a:defRPr kumimoji="1" lang="zh-CN" altLang="en-US" sz="2400" b="1" i="0" kern="1200" dirty="0">
                <a:solidFill>
                  <a:schemeClr val="bg1"/>
                </a:solidFill>
                <a:latin typeface="+mn-lt"/>
                <a:ea typeface="微软雅黑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13648" y="679442"/>
            <a:ext cx="6608016" cy="802415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13647" y="1605345"/>
            <a:ext cx="6608016" cy="3868813"/>
          </a:xfrm>
          <a:prstGeom prst="rect">
            <a:avLst/>
          </a:prstGeom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rtlCol="0">
            <a:normAutofit/>
          </a:bodyPr>
          <a:lstStyle>
            <a:lvl1pPr>
              <a:lnSpc>
                <a:spcPct val="130000"/>
              </a:lnSpc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defRPr kumimoji="1" lang="zh-CN" altLang="en-US" sz="18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2pPr>
            <a:lvl3pPr>
              <a:lnSpc>
                <a:spcPct val="130000"/>
              </a:lnSpc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3pPr>
            <a:lvl4pPr>
              <a:lnSpc>
                <a:spcPct val="130000"/>
              </a:lnSpc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4pPr>
            <a:lvl5pPr>
              <a:lnSpc>
                <a:spcPct val="130000"/>
              </a:lnSpc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3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1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6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5609C8CA-05F8-4276-ACAA-A6C8F5C79D2F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8513762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24-32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5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2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0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7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9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AE81687D-96D4-485D-93E5-18AB3574B182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4102548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4747351" y="1514284"/>
            <a:ext cx="4102548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24-32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5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2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0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7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9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39C86D51-73C0-4DA1-9C16-59BCF37C8892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5335067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idx="10"/>
          </p:nvPr>
        </p:nvSpPr>
        <p:spPr>
          <a:xfrm>
            <a:off x="5979870" y="1514284"/>
            <a:ext cx="2870027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991491"/>
            <a:ext cx="6144216" cy="1487063"/>
          </a:xfrm>
        </p:spPr>
        <p:txBody>
          <a:bodyPr rtlCol="0"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solidFill>
                  <a:srgbClr val="005BAA"/>
                </a:solidFill>
              </a:defRPr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6" name="矩形 5"/>
          <p:cNvSpPr/>
          <p:nvPr userDrawn="1"/>
        </p:nvSpPr>
        <p:spPr>
          <a:xfrm>
            <a:off x="8401610" y="129998"/>
            <a:ext cx="62110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700" dirty="0" smtClean="0">
                <a:solidFill>
                  <a:srgbClr val="656565"/>
                </a:solidFill>
                <a:latin typeface="Arial"/>
                <a:ea typeface="微软雅黑"/>
                <a:cs typeface="Arial"/>
              </a:rPr>
              <a:t>&gt; </a:t>
            </a:r>
            <a:r>
              <a:rPr lang="zh-CN" altLang="en-US" sz="700" dirty="0" smtClean="0">
                <a:solidFill>
                  <a:srgbClr val="656565"/>
                </a:solidFill>
                <a:latin typeface="Arial"/>
                <a:ea typeface="微软雅黑"/>
                <a:cs typeface="Arial"/>
              </a:rPr>
              <a:t>内部公开</a:t>
            </a:r>
            <a:endParaRPr lang="zh-CN" altLang="en-US" sz="700" dirty="0">
              <a:solidFill>
                <a:srgbClr val="656565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-1334749" y="36152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1"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grpSp>
        <p:nvGrpSpPr>
          <p:cNvPr id="3" name="组合 25"/>
          <p:cNvGrpSpPr/>
          <p:nvPr userDrawn="1"/>
        </p:nvGrpSpPr>
        <p:grpSpPr>
          <a:xfrm>
            <a:off x="9152238" y="3839666"/>
            <a:ext cx="1360488" cy="2693462"/>
            <a:chOff x="9152238" y="3839666"/>
            <a:chExt cx="1360488" cy="2693462"/>
          </a:xfrm>
        </p:grpSpPr>
        <p:grpSp>
          <p:nvGrpSpPr>
            <p:cNvPr id="5" name="组 19"/>
            <p:cNvGrpSpPr/>
            <p:nvPr userDrawn="1"/>
          </p:nvGrpSpPr>
          <p:grpSpPr>
            <a:xfrm>
              <a:off x="9272194" y="5231379"/>
              <a:ext cx="935158" cy="1301749"/>
              <a:chOff x="9286278" y="1725515"/>
              <a:chExt cx="935158" cy="1301749"/>
            </a:xfrm>
          </p:grpSpPr>
          <p:grpSp>
            <p:nvGrpSpPr>
              <p:cNvPr id="7" name="组 20"/>
              <p:cNvGrpSpPr/>
              <p:nvPr userDrawn="1"/>
            </p:nvGrpSpPr>
            <p:grpSpPr>
              <a:xfrm>
                <a:off x="9286278" y="1725515"/>
                <a:ext cx="795145" cy="254390"/>
                <a:chOff x="9286278" y="1725515"/>
                <a:chExt cx="795145" cy="254390"/>
              </a:xfrm>
            </p:grpSpPr>
            <p:sp>
              <p:nvSpPr>
                <p:cNvPr id="43" name="矩形 42"/>
                <p:cNvSpPr/>
                <p:nvPr userDrawn="1"/>
              </p:nvSpPr>
              <p:spPr>
                <a:xfrm>
                  <a:off x="9286278" y="1725515"/>
                  <a:ext cx="254390" cy="254390"/>
                </a:xfrm>
                <a:prstGeom prst="rect">
                  <a:avLst/>
                </a:prstGeom>
                <a:solidFill>
                  <a:srgbClr val="005BAA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kumimoji="1"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文本框 43"/>
                <p:cNvSpPr txBox="1"/>
                <p:nvPr userDrawn="1"/>
              </p:nvSpPr>
              <p:spPr>
                <a:xfrm>
                  <a:off x="9503622" y="1756625"/>
                  <a:ext cx="57780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kumimoji="1" lang="en-US" altLang="zh-CN" sz="700" i="1" dirty="0" smtClean="0">
                      <a:solidFill>
                        <a:prstClr val="white"/>
                      </a:solidFill>
                      <a:latin typeface="Times"/>
                      <a:ea typeface="宋体"/>
                      <a:cs typeface="Times"/>
                    </a:rPr>
                    <a:t>G91, B170</a:t>
                  </a:r>
                  <a:endParaRPr kumimoji="1" lang="zh-CN" altLang="en-US" sz="700" i="1" dirty="0">
                    <a:solidFill>
                      <a:prstClr val="white"/>
                    </a:solidFill>
                    <a:latin typeface="Times"/>
                    <a:ea typeface="宋体"/>
                    <a:cs typeface="Times"/>
                  </a:endParaRPr>
                </a:p>
              </p:txBody>
            </p:sp>
          </p:grpSp>
          <p:grpSp>
            <p:nvGrpSpPr>
              <p:cNvPr id="8" name="组 21"/>
              <p:cNvGrpSpPr/>
              <p:nvPr userDrawn="1"/>
            </p:nvGrpSpPr>
            <p:grpSpPr>
              <a:xfrm>
                <a:off x="9286278" y="2062596"/>
                <a:ext cx="935158" cy="254390"/>
                <a:chOff x="9286278" y="2062596"/>
                <a:chExt cx="935158" cy="254390"/>
              </a:xfrm>
            </p:grpSpPr>
            <p:sp>
              <p:nvSpPr>
                <p:cNvPr id="41" name="矩形 40"/>
                <p:cNvSpPr/>
                <p:nvPr userDrawn="1"/>
              </p:nvSpPr>
              <p:spPr>
                <a:xfrm>
                  <a:off x="9286278" y="2062596"/>
                  <a:ext cx="254390" cy="254390"/>
                </a:xfrm>
                <a:prstGeom prst="rect">
                  <a:avLst/>
                </a:prstGeom>
                <a:solidFill>
                  <a:srgbClr val="0089C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kumimoji="1"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文本框 41"/>
                <p:cNvSpPr txBox="1"/>
                <p:nvPr userDrawn="1"/>
              </p:nvSpPr>
              <p:spPr>
                <a:xfrm>
                  <a:off x="9503622" y="2093706"/>
                  <a:ext cx="717814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kumimoji="1" lang="en-US" altLang="zh-CN" sz="700" i="1" dirty="0" smtClean="0">
                      <a:solidFill>
                        <a:prstClr val="white"/>
                      </a:solidFill>
                      <a:latin typeface="Times"/>
                      <a:ea typeface="宋体"/>
                      <a:cs typeface="Times"/>
                    </a:rPr>
                    <a:t>G137, B207</a:t>
                  </a:r>
                  <a:endParaRPr kumimoji="1" lang="zh-CN" altLang="en-US" sz="700" i="1" dirty="0">
                    <a:solidFill>
                      <a:prstClr val="white"/>
                    </a:solidFill>
                    <a:latin typeface="Times"/>
                    <a:ea typeface="宋体"/>
                    <a:cs typeface="Times"/>
                  </a:endParaRPr>
                </a:p>
              </p:txBody>
            </p:sp>
          </p:grpSp>
          <p:grpSp>
            <p:nvGrpSpPr>
              <p:cNvPr id="10" name="组 22"/>
              <p:cNvGrpSpPr/>
              <p:nvPr userDrawn="1"/>
            </p:nvGrpSpPr>
            <p:grpSpPr>
              <a:xfrm>
                <a:off x="9286278" y="2411716"/>
                <a:ext cx="935158" cy="254390"/>
                <a:chOff x="9286278" y="2411716"/>
                <a:chExt cx="935158" cy="254390"/>
              </a:xfrm>
            </p:grpSpPr>
            <p:sp>
              <p:nvSpPr>
                <p:cNvPr id="39" name="矩形 38"/>
                <p:cNvSpPr/>
                <p:nvPr userDrawn="1"/>
              </p:nvSpPr>
              <p:spPr>
                <a:xfrm>
                  <a:off x="9286278" y="2411716"/>
                  <a:ext cx="254390" cy="254390"/>
                </a:xfrm>
                <a:prstGeom prst="rect">
                  <a:avLst/>
                </a:prstGeom>
                <a:solidFill>
                  <a:srgbClr val="00AEE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kumimoji="1"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文本框 39"/>
                <p:cNvSpPr txBox="1"/>
                <p:nvPr userDrawn="1"/>
              </p:nvSpPr>
              <p:spPr>
                <a:xfrm>
                  <a:off x="9503622" y="2442826"/>
                  <a:ext cx="717814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kumimoji="1" lang="en-US" altLang="zh-CN" sz="700" i="1" dirty="0" smtClean="0">
                      <a:solidFill>
                        <a:prstClr val="white"/>
                      </a:solidFill>
                      <a:latin typeface="Times"/>
                      <a:ea typeface="宋体"/>
                      <a:cs typeface="Times"/>
                    </a:rPr>
                    <a:t>G174, B239</a:t>
                  </a:r>
                  <a:endParaRPr kumimoji="1" lang="zh-CN" altLang="en-US" sz="700" i="1" dirty="0">
                    <a:solidFill>
                      <a:prstClr val="white"/>
                    </a:solidFill>
                    <a:latin typeface="Times"/>
                    <a:ea typeface="宋体"/>
                    <a:cs typeface="Times"/>
                  </a:endParaRPr>
                </a:p>
              </p:txBody>
            </p:sp>
          </p:grpSp>
          <p:sp>
            <p:nvSpPr>
              <p:cNvPr id="24" name="矩形 23"/>
              <p:cNvSpPr/>
              <p:nvPr userDrawn="1"/>
            </p:nvSpPr>
            <p:spPr>
              <a:xfrm>
                <a:off x="9286278" y="2772874"/>
                <a:ext cx="254390" cy="254390"/>
              </a:xfrm>
              <a:prstGeom prst="rect">
                <a:avLst/>
              </a:prstGeom>
              <a:solidFill>
                <a:srgbClr val="00AB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文本框 37"/>
              <p:cNvSpPr txBox="1"/>
              <p:nvPr userDrawn="1"/>
            </p:nvSpPr>
            <p:spPr>
              <a:xfrm>
                <a:off x="9503622" y="2803984"/>
                <a:ext cx="71781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1" lang="en-US" altLang="zh-CN" sz="700" i="1" dirty="0" smtClean="0">
                    <a:solidFill>
                      <a:prstClr val="white"/>
                    </a:solidFill>
                    <a:latin typeface="Times"/>
                    <a:ea typeface="宋体"/>
                    <a:cs typeface="Times"/>
                  </a:rPr>
                  <a:t>G171, B189</a:t>
                </a:r>
                <a:endParaRPr kumimoji="1" lang="zh-CN" altLang="en-US" sz="700" i="1" dirty="0">
                  <a:solidFill>
                    <a:prstClr val="white"/>
                  </a:solidFill>
                  <a:latin typeface="Times"/>
                  <a:ea typeface="宋体"/>
                  <a:cs typeface="Times"/>
                </a:endParaRPr>
              </a:p>
            </p:txBody>
          </p:sp>
        </p:grpSp>
        <p:sp>
          <p:nvSpPr>
            <p:cNvPr id="45" name="Rectangle 8"/>
            <p:cNvSpPr>
              <a:spLocks noChangeArrowheads="1"/>
            </p:cNvSpPr>
            <p:nvPr userDrawn="1"/>
          </p:nvSpPr>
          <p:spPr bwMode="auto">
            <a:xfrm>
              <a:off x="9152238" y="3839666"/>
              <a:ext cx="1360488" cy="1254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0" rIns="93442" bIns="46725" anchor="t" anchorCtr="0">
              <a:noAutofit/>
            </a:bodyPr>
            <a:lstStyle/>
            <a:p>
              <a:pPr defTabSz="935038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标题</a:t>
              </a:r>
              <a:r>
                <a:rPr lang="en-US" altLang="zh-CN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:</a:t>
              </a:r>
              <a:endParaRPr altLang="ja-JP" sz="700" noProof="1">
                <a:solidFill>
                  <a:prstClr val="white"/>
                </a:solidFill>
                <a:latin typeface="微软雅黑"/>
                <a:ea typeface="微软雅黑"/>
                <a:cs typeface="Microsoft YaHei Bold"/>
              </a:endParaRPr>
            </a:p>
            <a:p>
              <a:pPr defTabSz="935038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字体</a:t>
              </a:r>
              <a:r>
                <a:rPr altLang="ja-JP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: </a:t>
              </a: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微软雅黑</a:t>
              </a:r>
              <a:endParaRPr lang="en-US" altLang="zh-CN" sz="700" noProof="1" smtClean="0">
                <a:solidFill>
                  <a:prstClr val="white"/>
                </a:solidFill>
                <a:latin typeface="微软雅黑"/>
                <a:ea typeface="微软雅黑"/>
                <a:cs typeface="Microsoft YaHei Bold"/>
              </a:endParaRPr>
            </a:p>
            <a:p>
              <a:pPr defTabSz="935038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字号</a:t>
              </a:r>
              <a:r>
                <a:rPr 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: </a:t>
              </a:r>
              <a:r>
                <a:rPr lang="en-US" altLang="ja-JP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30-32pt</a:t>
              </a:r>
              <a:endParaRPr altLang="ja-JP" sz="700" noProof="1" smtClean="0">
                <a:solidFill>
                  <a:prstClr val="white"/>
                </a:solidFill>
                <a:latin typeface="微软雅黑"/>
                <a:ea typeface="微软雅黑"/>
                <a:cs typeface="Microsoft YaHei Bold"/>
              </a:endParaRPr>
            </a:p>
            <a:p>
              <a:pPr defTabSz="935038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颜色</a:t>
              </a:r>
              <a:r>
                <a:rPr 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: </a:t>
              </a: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主题蓝色</a:t>
              </a:r>
              <a:endParaRPr altLang="ja-JP" sz="700" noProof="1">
                <a:solidFill>
                  <a:prstClr val="white"/>
                </a:solidFill>
                <a:latin typeface="微软雅黑"/>
                <a:ea typeface="微软雅黑"/>
                <a:cs typeface="Microsoft YaHei Bold"/>
              </a:endParaRPr>
            </a:p>
            <a:p>
              <a:pPr defTabSz="935038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700" noProof="1" smtClean="0">
                <a:solidFill>
                  <a:prstClr val="white"/>
                </a:solidFill>
                <a:latin typeface="微软雅黑"/>
                <a:ea typeface="微软雅黑"/>
                <a:cs typeface="Microsoft YaHei Bold"/>
              </a:endParaRPr>
            </a:p>
            <a:p>
              <a:pPr defTabSz="935038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正文</a:t>
              </a:r>
              <a:r>
                <a:rPr lang="en-US" altLang="zh-CN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(1-5</a:t>
              </a: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级</a:t>
              </a:r>
              <a:r>
                <a:rPr lang="en-US" altLang="zh-CN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)</a:t>
              </a:r>
              <a:r>
                <a:rPr altLang="zh-CN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:</a:t>
              </a:r>
              <a:endParaRPr altLang="ja-JP" sz="700" noProof="1">
                <a:solidFill>
                  <a:prstClr val="white"/>
                </a:solidFill>
                <a:latin typeface="微软雅黑"/>
                <a:ea typeface="微软雅黑"/>
                <a:cs typeface="Microsoft YaHei Bold"/>
              </a:endParaRPr>
            </a:p>
            <a:p>
              <a:pPr defTabSz="935038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字体</a:t>
              </a:r>
              <a:r>
                <a:rPr 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: </a:t>
              </a: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微软雅黑</a:t>
              </a:r>
              <a:endParaRPr lang="en-US" altLang="zh-CN" sz="700" noProof="1" smtClean="0">
                <a:solidFill>
                  <a:prstClr val="white"/>
                </a:solidFill>
                <a:latin typeface="微软雅黑"/>
                <a:ea typeface="微软雅黑"/>
                <a:cs typeface="Microsoft YaHei Bold"/>
              </a:endParaRPr>
            </a:p>
            <a:p>
              <a:pPr defTabSz="935038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字号</a:t>
              </a:r>
              <a:r>
                <a:rPr 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: </a:t>
              </a:r>
              <a:r>
                <a:rPr lang="en-US" altLang="ja-JP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28-12</a:t>
              </a:r>
              <a:r>
                <a:rPr altLang="ja-JP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pt</a:t>
              </a:r>
              <a:endParaRPr altLang="ja-JP" sz="700" noProof="1">
                <a:solidFill>
                  <a:prstClr val="white"/>
                </a:solidFill>
                <a:latin typeface="微软雅黑"/>
                <a:ea typeface="微软雅黑"/>
                <a:cs typeface="Microsoft YaHei Bold"/>
              </a:endParaRPr>
            </a:p>
            <a:p>
              <a:pPr defTabSz="935038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颜色</a:t>
              </a:r>
              <a:r>
                <a:rPr 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:  </a:t>
              </a:r>
              <a:r>
                <a:rPr lang="zh-CN" altLang="en-US" sz="700" noProof="1" smtClean="0">
                  <a:solidFill>
                    <a:prstClr val="white"/>
                  </a:solidFill>
                  <a:latin typeface="微软雅黑"/>
                  <a:ea typeface="微软雅黑"/>
                  <a:cs typeface="Microsoft YaHei Bold"/>
                </a:rPr>
                <a:t>黑色</a:t>
              </a:r>
              <a:endParaRPr altLang="ja-JP" sz="700" noProof="1">
                <a:solidFill>
                  <a:prstClr val="white"/>
                </a:solidFill>
                <a:latin typeface="微软雅黑"/>
                <a:ea typeface="微软雅黑"/>
                <a:cs typeface="Microsoft YaHei Bold"/>
              </a:endParaRPr>
            </a:p>
          </p:txBody>
        </p:sp>
      </p:grpSp>
      <p:sp>
        <p:nvSpPr>
          <p:cNvPr id="4" name="文本框 3"/>
          <p:cNvSpPr txBox="1"/>
          <p:nvPr userDrawn="1"/>
        </p:nvSpPr>
        <p:spPr>
          <a:xfrm>
            <a:off x="7570946" y="6602510"/>
            <a:ext cx="14911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600" dirty="0" smtClean="0">
                <a:solidFill>
                  <a:prstClr val="black"/>
                </a:solidFill>
                <a:latin typeface="Arial"/>
                <a:ea typeface="宋体"/>
                <a:cs typeface="Arial"/>
              </a:rPr>
              <a:t>© ZTE Corporation. All rights reserved.</a:t>
            </a:r>
            <a:endParaRPr kumimoji="1" lang="zh-CN" altLang="en-US" sz="600" dirty="0">
              <a:solidFill>
                <a:prstClr val="black"/>
              </a:solidFill>
              <a:latin typeface="Arial"/>
              <a:ea typeface="宋体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2784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48350" y="59388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14888" y="55594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37013" y="4851400"/>
            <a:ext cx="185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3541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solidFill>
                <a:prstClr val="black"/>
              </a:solidFill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45037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solidFill>
                <a:prstClr val="black"/>
              </a:solidFill>
            </a:endParaRPr>
          </a:p>
        </p:txBody>
      </p:sp>
      <p:pic>
        <p:nvPicPr>
          <p:cNvPr id="22" name="Picture 20" descr="ZTE_ppt_design02-0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7875" y="414338"/>
            <a:ext cx="1711325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336142" y="1147422"/>
            <a:ext cx="6400800" cy="750347"/>
          </a:xfrm>
        </p:spPr>
        <p:txBody>
          <a:bodyPr>
            <a:normAutofit/>
          </a:bodyPr>
          <a:lstStyle>
            <a:lvl1pPr marL="0" indent="0" algn="l">
              <a:buNone/>
              <a:defRPr kumimoji="1" lang="zh-CN" altLang="en-US" sz="2000" b="0" i="0" kern="1200" dirty="0">
                <a:solidFill>
                  <a:srgbClr val="8CC63E"/>
                </a:solidFill>
                <a:latin typeface="+mn-lt"/>
                <a:ea typeface="微软雅黑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336554" y="2820985"/>
            <a:ext cx="4478338" cy="134242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微软雅黑"/>
                <a:ea typeface="Heiti SC Light"/>
                <a:cs typeface="微软雅黑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336142" y="543308"/>
            <a:ext cx="6400800" cy="592317"/>
          </a:xfrm>
        </p:spPr>
        <p:txBody>
          <a:bodyPr>
            <a:noAutofit/>
          </a:bodyPr>
          <a:lstStyle>
            <a:lvl1pPr algn="l">
              <a:defRPr kumimoji="1" lang="zh-CN" altLang="en-US" sz="2400" b="1" i="0" kern="1200" dirty="0">
                <a:solidFill>
                  <a:schemeClr val="bg1"/>
                </a:solidFill>
                <a:latin typeface="+mn-lt"/>
                <a:ea typeface="微软雅黑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13648" y="679442"/>
            <a:ext cx="6608016" cy="802415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13647" y="1605345"/>
            <a:ext cx="6608016" cy="3868813"/>
          </a:xfrm>
          <a:prstGeom prst="rect">
            <a:avLst/>
          </a:prstGeom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rtlCol="0">
            <a:normAutofit/>
          </a:bodyPr>
          <a:lstStyle>
            <a:lvl1pPr>
              <a:lnSpc>
                <a:spcPct val="130000"/>
              </a:lnSpc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defRPr kumimoji="1" lang="zh-CN" altLang="en-US" sz="18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2pPr>
            <a:lvl3pPr>
              <a:lnSpc>
                <a:spcPct val="130000"/>
              </a:lnSpc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3pPr>
            <a:lvl4pPr>
              <a:lnSpc>
                <a:spcPct val="130000"/>
              </a:lnSpc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4pPr>
            <a:lvl5pPr>
              <a:lnSpc>
                <a:spcPct val="130000"/>
              </a:lnSpc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3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1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6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5609C8CA-05F8-4276-ACAA-A6C8F5C79D2F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8513762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24-32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5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2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0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7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9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AE81687D-96D4-485D-93E5-18AB3574B182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4102548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4747351" y="1514284"/>
            <a:ext cx="4102548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24-32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5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2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0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7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9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39C86D51-73C0-4DA1-9C16-59BCF37C8892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5335067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idx="10"/>
          </p:nvPr>
        </p:nvSpPr>
        <p:spPr>
          <a:xfrm>
            <a:off x="5979870" y="1514284"/>
            <a:ext cx="2870027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991491"/>
            <a:ext cx="6144216" cy="1487063"/>
          </a:xfrm>
        </p:spPr>
        <p:txBody>
          <a:bodyPr rtlCol="0"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灯片编号占位符 10"/>
          <p:cNvSpPr>
            <a:spLocks noGrp="1"/>
          </p:cNvSpPr>
          <p:nvPr>
            <p:ph type="sldNum" sz="quarter" idx="10"/>
          </p:nvPr>
        </p:nvSpPr>
        <p:spPr>
          <a:xfrm>
            <a:off x="8304213" y="6507163"/>
            <a:ext cx="7635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B5446-872C-412E-A53B-669194BBB43A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48350" y="59388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14888" y="55594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37013" y="4851400"/>
            <a:ext cx="185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3541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solidFill>
                <a:prstClr val="black"/>
              </a:solidFill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4503738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solidFill>
                <a:prstClr val="black"/>
              </a:solidFill>
            </a:endParaRPr>
          </a:p>
        </p:txBody>
      </p:sp>
      <p:pic>
        <p:nvPicPr>
          <p:cNvPr id="22" name="Picture 20" descr="ZTE_ppt_design02-0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7875" y="414338"/>
            <a:ext cx="1711325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336142" y="1147422"/>
            <a:ext cx="6400800" cy="750347"/>
          </a:xfrm>
        </p:spPr>
        <p:txBody>
          <a:bodyPr>
            <a:normAutofit/>
          </a:bodyPr>
          <a:lstStyle>
            <a:lvl1pPr marL="0" indent="0" algn="l">
              <a:buNone/>
              <a:defRPr kumimoji="1" lang="zh-CN" altLang="en-US" sz="2000" b="0" i="0" kern="1200" dirty="0">
                <a:solidFill>
                  <a:srgbClr val="8CC63E"/>
                </a:solidFill>
                <a:latin typeface="+mn-lt"/>
                <a:ea typeface="微软雅黑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336554" y="2820985"/>
            <a:ext cx="4478338" cy="134242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微软雅黑"/>
                <a:ea typeface="Heiti SC Light"/>
                <a:cs typeface="微软雅黑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336142" y="543308"/>
            <a:ext cx="6400800" cy="592317"/>
          </a:xfrm>
        </p:spPr>
        <p:txBody>
          <a:bodyPr>
            <a:noAutofit/>
          </a:bodyPr>
          <a:lstStyle>
            <a:lvl1pPr algn="l">
              <a:defRPr kumimoji="1" lang="zh-CN" altLang="en-US" sz="2400" b="1" i="0" kern="1200" dirty="0">
                <a:solidFill>
                  <a:schemeClr val="bg1"/>
                </a:solidFill>
                <a:latin typeface="+mn-lt"/>
                <a:ea typeface="微软雅黑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13648" y="679442"/>
            <a:ext cx="6608016" cy="802415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13647" y="1605345"/>
            <a:ext cx="6608016" cy="3868813"/>
          </a:xfrm>
          <a:prstGeom prst="rect">
            <a:avLst/>
          </a:prstGeom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rtlCol="0">
            <a:normAutofit/>
          </a:bodyPr>
          <a:lstStyle>
            <a:lvl1pPr>
              <a:lnSpc>
                <a:spcPct val="130000"/>
              </a:lnSpc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defRPr kumimoji="1" lang="zh-CN" altLang="en-US" sz="18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2pPr>
            <a:lvl3pPr>
              <a:lnSpc>
                <a:spcPct val="130000"/>
              </a:lnSpc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3pPr>
            <a:lvl4pPr>
              <a:lnSpc>
                <a:spcPct val="130000"/>
              </a:lnSpc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4pPr>
            <a:lvl5pPr>
              <a:lnSpc>
                <a:spcPct val="130000"/>
              </a:lnSpc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/>
                <a:cs typeface="+mn-cs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3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1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6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5609C8CA-05F8-4276-ACAA-A6C8F5C79D2F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8513762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24-32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5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2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0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7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9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AE81687D-96D4-485D-93E5-18AB3574B182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4102548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4747351" y="1514284"/>
            <a:ext cx="4102548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3833813"/>
            <a:ext cx="1360488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24-32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zh-CN" alt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5135563"/>
            <a:ext cx="1392237" cy="1317625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5" name="矩形 18"/>
              <p:cNvSpPr/>
              <p:nvPr/>
            </p:nvSpPr>
            <p:spPr>
              <a:xfrm>
                <a:off x="9286278" y="1725515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6496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2" name="矩形 14"/>
              <p:cNvSpPr/>
              <p:nvPr/>
            </p:nvSpPr>
            <p:spPr>
              <a:xfrm>
                <a:off x="9286278" y="2098478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29459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10" name="矩形 10"/>
            <p:cNvSpPr/>
            <p:nvPr/>
          </p:nvSpPr>
          <p:spPr>
            <a:xfrm>
              <a:off x="9286278" y="2460717"/>
              <a:ext cx="254058" cy="253806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2"/>
            <p:cNvSpPr txBox="1">
              <a:spLocks noChangeArrowheads="1"/>
            </p:cNvSpPr>
            <p:nvPr/>
          </p:nvSpPr>
          <p:spPr bwMode="auto">
            <a:xfrm>
              <a:off x="9503815" y="2491698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7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065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4271963" y="6605588"/>
            <a:ext cx="2190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9" name="Slide Number Placeholder 5"/>
          <p:cNvSpPr>
            <a:spLocks noGrp="1"/>
          </p:cNvSpPr>
          <p:nvPr/>
        </p:nvSpPr>
        <p:spPr bwMode="auto">
          <a:xfrm>
            <a:off x="238125" y="6540500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39C86D51-73C0-4DA1-9C16-59BCF37C8892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514284"/>
            <a:ext cx="5335067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20728"/>
            <a:ext cx="8513762" cy="964969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idx="10"/>
          </p:nvPr>
        </p:nvSpPr>
        <p:spPr>
          <a:xfrm>
            <a:off x="5979870" y="1514284"/>
            <a:ext cx="2870027" cy="484171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ct val="130000"/>
              </a:lnSpc>
              <a:defRPr kumimoji="1" lang="zh-CN" altLang="en-US" sz="1800" dirty="0" smtClean="0">
                <a:solidFill>
                  <a:srgbClr val="404040"/>
                </a:solidFill>
              </a:defRPr>
            </a:lvl1pPr>
            <a:lvl2pPr>
              <a:lnSpc>
                <a:spcPct val="130000"/>
              </a:lnSpc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991491"/>
            <a:ext cx="6144216" cy="1487063"/>
          </a:xfrm>
        </p:spPr>
        <p:txBody>
          <a:bodyPr rtlCol="0"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455613"/>
            <a:ext cx="851693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5" y="1600200"/>
            <a:ext cx="8491538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48" r:id="rId7"/>
    <p:sldLayoutId id="2147483749" r:id="rId8"/>
    <p:sldLayoutId id="2147483750" r:id="rId9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455613"/>
            <a:ext cx="851693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5" y="1600200"/>
            <a:ext cx="8491538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35" r:id="rId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455613"/>
            <a:ext cx="851693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5" y="1600200"/>
            <a:ext cx="8491538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455613"/>
            <a:ext cx="851693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5" y="1600200"/>
            <a:ext cx="8491538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3"/>
          <p:cNvSpPr>
            <a:spLocks noGrp="1"/>
          </p:cNvSpPr>
          <p:nvPr>
            <p:ph type="ctrTitle"/>
          </p:nvPr>
        </p:nvSpPr>
        <p:spPr>
          <a:xfrm>
            <a:off x="336550" y="1676683"/>
            <a:ext cx="6400800" cy="592138"/>
          </a:xfrm>
        </p:spPr>
        <p:txBody>
          <a:bodyPr/>
          <a:lstStyle/>
          <a:p>
            <a:r>
              <a:rPr lang="en-US" altLang="zh-CN" sz="3200" dirty="0" smtClean="0">
                <a:ea typeface="微软雅黑" pitchFamily="34" charset="-122"/>
              </a:rPr>
              <a:t>ZXONE 8700&amp;9700 </a:t>
            </a:r>
            <a:r>
              <a:rPr sz="3200" dirty="0" smtClean="0">
                <a:ea typeface="微软雅黑" pitchFamily="34" charset="-122"/>
              </a:rPr>
              <a:t>子架和单板简介</a:t>
            </a:r>
            <a:r>
              <a:rPr lang="en-US" altLang="zh-CN" sz="3200" dirty="0" smtClean="0">
                <a:ea typeface="微软雅黑" pitchFamily="34" charset="-122"/>
              </a:rPr>
              <a:t> </a:t>
            </a:r>
            <a:endParaRPr lang="en-US" sz="3200" dirty="0" smtClean="0"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smtClean="0"/>
              <a:t>NX41 </a:t>
            </a:r>
            <a:r>
              <a:rPr lang="zh-CN" altLang="en-US" dirty="0" smtClean="0"/>
              <a:t>子架结构示意图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9338" y="1651289"/>
            <a:ext cx="57245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smtClean="0"/>
              <a:t>NX41</a:t>
            </a:r>
            <a:r>
              <a:rPr lang="zh-CN" altLang="en-US" dirty="0" smtClean="0"/>
              <a:t>防尘网单元示意图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8789" y="1898074"/>
            <a:ext cx="7428532" cy="2729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子</a:t>
            </a:r>
            <a:r>
              <a:rPr lang="zh-CN" altLang="en-US" dirty="0" smtClean="0"/>
              <a:t>架单板与插槽关系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3648" y="1481857"/>
            <a:ext cx="658177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7503" y="4335027"/>
            <a:ext cx="65627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61708" y="679442"/>
            <a:ext cx="3380510" cy="802415"/>
          </a:xfrm>
        </p:spPr>
        <p:txBody>
          <a:bodyPr/>
          <a:lstStyle/>
          <a:p>
            <a:r>
              <a:rPr dirty="0" smtClean="0"/>
              <a:t>CX71 </a:t>
            </a:r>
            <a:r>
              <a:rPr lang="zh-CN" altLang="en-US" dirty="0"/>
              <a:t>子架结构示意图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4063" y="1139810"/>
            <a:ext cx="4679220" cy="571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163782"/>
            <a:ext cx="526732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1419684" y="278234"/>
            <a:ext cx="6608016" cy="802415"/>
          </a:xfrm>
        </p:spPr>
        <p:txBody>
          <a:bodyPr/>
          <a:lstStyle/>
          <a:p>
            <a:r>
              <a:rPr dirty="0" smtClean="0"/>
              <a:t>CX71</a:t>
            </a:r>
            <a:r>
              <a:rPr lang="zh-CN" altLang="en-US" dirty="0" smtClean="0"/>
              <a:t>防尘网单元示意图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电源分配箱示意图</a:t>
            </a:r>
            <a:endParaRPr lang="zh-CN" alt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9141" y="1547813"/>
            <a:ext cx="71247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7550" y="1547813"/>
            <a:ext cx="8763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8068" y="1847850"/>
            <a:ext cx="8763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826748" y="0"/>
            <a:ext cx="4317252" cy="5208972"/>
            <a:chOff x="2921748" y="288056"/>
            <a:chExt cx="4317252" cy="520897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21748" y="288056"/>
              <a:ext cx="4317252" cy="4805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21748" y="5029633"/>
              <a:ext cx="4317252" cy="467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1366" y="343658"/>
            <a:ext cx="3805382" cy="204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11276" y="0"/>
            <a:ext cx="7832724" cy="5287963"/>
            <a:chOff x="1311276" y="0"/>
            <a:chExt cx="7832724" cy="5287963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20800" y="1255897"/>
              <a:ext cx="7823200" cy="4032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11276" y="0"/>
              <a:ext cx="7823200" cy="1255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2339" y="2590784"/>
            <a:ext cx="7981661" cy="381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组合 4"/>
          <p:cNvGrpSpPr/>
          <p:nvPr/>
        </p:nvGrpSpPr>
        <p:grpSpPr>
          <a:xfrm>
            <a:off x="1162339" y="992115"/>
            <a:ext cx="7853795" cy="1375123"/>
            <a:chOff x="1197551" y="5481933"/>
            <a:chExt cx="7853795" cy="1375123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97551" y="5481933"/>
              <a:ext cx="7853795" cy="1375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2604655" y="6483927"/>
              <a:ext cx="1274618" cy="37312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0" rIns="0" bIns="0" rtlCol="0" anchor="t">
              <a:noAutofit/>
            </a:bodyPr>
            <a:lstStyle/>
            <a:p>
              <a:endParaRPr kumimoji="1" lang="zh-CN" altLang="en-US" dirty="0" smtClean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20800" y="6110798"/>
              <a:ext cx="1283855" cy="37312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0" rIns="0" bIns="0" rtlCol="0" anchor="t">
              <a:noAutofit/>
            </a:bodyPr>
            <a:lstStyle/>
            <a:p>
              <a:endParaRPr kumimoji="1" lang="zh-CN" altLang="en-US" dirty="0" smtClean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635710" y="5779234"/>
              <a:ext cx="415636" cy="37312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0" rIns="0" bIns="0" rtlCol="0" anchor="t">
              <a:noAutofit/>
            </a:bodyPr>
            <a:lstStyle/>
            <a:p>
              <a:endParaRPr kumimoji="1" lang="zh-CN" altLang="en-US" dirty="0" smtClean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8095" y="493569"/>
            <a:ext cx="749617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1274617" y="193964"/>
            <a:ext cx="4544292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CN" sz="2400" dirty="0" smtClean="0"/>
              <a:t> </a:t>
            </a:r>
            <a:r>
              <a:rPr lang="zh-CN" altLang="zh-CN" sz="2400" dirty="0" smtClean="0"/>
              <a:t>配置可调节光衰减器（</a:t>
            </a:r>
            <a:r>
              <a:rPr lang="en-US" altLang="zh-CN" sz="2400" dirty="0" smtClean="0"/>
              <a:t>SFP VOA</a:t>
            </a:r>
            <a:r>
              <a:rPr lang="zh-CN" altLang="zh-CN" sz="2400" dirty="0" smtClean="0"/>
              <a:t>）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8FD4"/>
              </a:solidFill>
              <a:effectLst/>
              <a:uLnTx/>
              <a:uFillTx/>
              <a:latin typeface="+mn-lt"/>
              <a:ea typeface="微软雅黑"/>
              <a:cs typeface="+mn-cs"/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4294967295"/>
          </p:nvPr>
        </p:nvSpPr>
        <p:spPr>
          <a:xfrm>
            <a:off x="1274617" y="1155989"/>
            <a:ext cx="7575695" cy="4252913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US" altLang="zh-CN" sz="2000" dirty="0" smtClean="0"/>
              <a:t>	M2EOA</a:t>
            </a:r>
            <a:r>
              <a:rPr lang="zh-CN" altLang="zh-CN" sz="2000" dirty="0" smtClean="0"/>
              <a:t>单板可以选择不配置</a:t>
            </a:r>
            <a:r>
              <a:rPr lang="en-US" altLang="zh-CN" sz="2000" dirty="0" smtClean="0"/>
              <a:t>SFP VOA</a:t>
            </a:r>
            <a:r>
              <a:rPr lang="zh-CN" altLang="zh-CN" sz="2000" dirty="0" smtClean="0"/>
              <a:t>，亦可选择配置</a:t>
            </a:r>
            <a:r>
              <a:rPr lang="en-US" altLang="zh-CN" sz="2000" dirty="0" smtClean="0"/>
              <a:t>SFP VOA</a:t>
            </a:r>
            <a:r>
              <a:rPr lang="zh-CN" altLang="zh-CN" sz="2000" dirty="0" smtClean="0"/>
              <a:t>（有两种配置方式，一种是配置在</a:t>
            </a:r>
            <a:r>
              <a:rPr lang="en-US" altLang="zh-CN" sz="2000" dirty="0" smtClean="0"/>
              <a:t>EDFA</a:t>
            </a:r>
            <a:r>
              <a:rPr lang="zh-CN" altLang="zh-CN" sz="2000" dirty="0" smtClean="0"/>
              <a:t>模块前端，另一种是配置在</a:t>
            </a:r>
            <a:r>
              <a:rPr lang="en-US" altLang="zh-CN" sz="2000" dirty="0" smtClean="0"/>
              <a:t>EDFA</a:t>
            </a:r>
            <a:r>
              <a:rPr lang="zh-CN" altLang="zh-CN" sz="2000" dirty="0" smtClean="0"/>
              <a:t>模块后端，两种配置方式需要在单板上进行拔码来区分</a:t>
            </a:r>
            <a:r>
              <a:rPr lang="zh-CN" altLang="en-US" sz="2000" dirty="0" smtClean="0"/>
              <a:t>）</a:t>
            </a:r>
            <a:r>
              <a:rPr lang="en-US" altLang="zh-CN" sz="2000" dirty="0" smtClean="0"/>
              <a:t>SFP VOA</a:t>
            </a:r>
            <a:r>
              <a:rPr lang="zh-CN" altLang="zh-CN" sz="2000" dirty="0" smtClean="0"/>
              <a:t>用于调节线路侧进入</a:t>
            </a:r>
            <a:r>
              <a:rPr lang="en-US" altLang="zh-CN" sz="2000" dirty="0" smtClean="0"/>
              <a:t>EDFA</a:t>
            </a:r>
            <a:r>
              <a:rPr lang="zh-CN" altLang="zh-CN" sz="2000" dirty="0" smtClean="0"/>
              <a:t>模块的光功率，或者调整经过</a:t>
            </a:r>
            <a:r>
              <a:rPr lang="en-US" altLang="zh-CN" sz="2000" dirty="0" smtClean="0"/>
              <a:t>EDFA</a:t>
            </a:r>
            <a:r>
              <a:rPr lang="zh-CN" altLang="zh-CN" sz="2000" dirty="0" smtClean="0"/>
              <a:t>模块放大后进入光纤链路的光功率。</a:t>
            </a:r>
          </a:p>
          <a:p>
            <a:endParaRPr lang="zh-CN" altLang="en-US" dirty="0"/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1511392" y="2854035"/>
          <a:ext cx="7563823" cy="3255819"/>
        </p:xfrm>
        <a:graphic>
          <a:graphicData uri="http://schemas.openxmlformats.org/presentationml/2006/ole">
            <p:oleObj spid="_x0000_s3074" name="Visio" r:id="rId3" imgW="3943296" imgH="1882247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333375" y="455613"/>
            <a:ext cx="851693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rgbClr val="008FD4"/>
                </a:solidFill>
                <a:effectLst/>
                <a:uLnTx/>
                <a:uFillTx/>
                <a:latin typeface="+mn-lt"/>
                <a:ea typeface="微软雅黑"/>
                <a:cs typeface="+mn-cs"/>
              </a:rPr>
              <a:t>M2EOA</a:t>
            </a:r>
            <a:r>
              <a:rPr kumimoji="1" lang="zh-CN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rgbClr val="008FD4"/>
                </a:solidFill>
                <a:effectLst/>
                <a:uLnTx/>
                <a:uFillTx/>
                <a:latin typeface="+mn-lt"/>
                <a:ea typeface="微软雅黑"/>
                <a:cs typeface="+mn-cs"/>
              </a:rPr>
              <a:t>单板自身拨码开关配置方式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8FD4"/>
              </a:solidFill>
              <a:effectLst/>
              <a:uLnTx/>
              <a:uFillTx/>
              <a:latin typeface="+mn-lt"/>
              <a:ea typeface="微软雅黑"/>
              <a:cs typeface="+mn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274617" y="1484784"/>
          <a:ext cx="7575695" cy="3312368"/>
        </p:xfrm>
        <a:graphic>
          <a:graphicData uri="http://schemas.openxmlformats.org/drawingml/2006/table">
            <a:tbl>
              <a:tblPr/>
              <a:tblGrid>
                <a:gridCol w="3279113"/>
                <a:gridCol w="4296582"/>
              </a:tblGrid>
              <a:tr h="828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latin typeface="Times New Roman"/>
                          <a:ea typeface="宋体"/>
                        </a:rPr>
                        <a:t>拨码方法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2400" kern="100">
                          <a:latin typeface="Times New Roman"/>
                          <a:ea typeface="宋体"/>
                        </a:rPr>
                        <a:t>单板状态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8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Times New Roman"/>
                          <a:ea typeface="宋体"/>
                        </a:rPr>
                        <a:t>1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，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2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，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3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，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4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位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off</a:t>
                      </a:r>
                      <a:endParaRPr lang="zh-CN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2400" kern="100" dirty="0">
                          <a:latin typeface="Times New Roman"/>
                          <a:ea typeface="宋体"/>
                        </a:rPr>
                        <a:t>不配置</a:t>
                      </a:r>
                      <a:r>
                        <a:rPr lang="en-US" sz="2400" kern="100" dirty="0">
                          <a:latin typeface="Times New Roman"/>
                          <a:ea typeface="宋体"/>
                        </a:rPr>
                        <a:t>SFP VOA</a:t>
                      </a:r>
                      <a:endParaRPr lang="zh-CN" sz="24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8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Times New Roman"/>
                          <a:ea typeface="宋体"/>
                        </a:rPr>
                        <a:t>1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位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on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，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2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，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3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，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4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位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off</a:t>
                      </a:r>
                      <a:endParaRPr lang="zh-CN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宋体"/>
                        </a:rPr>
                        <a:t>EDFA</a:t>
                      </a:r>
                      <a:r>
                        <a:rPr lang="zh-CN" sz="2400" kern="100" dirty="0">
                          <a:latin typeface="Times New Roman"/>
                          <a:ea typeface="宋体"/>
                        </a:rPr>
                        <a:t>模块前端配置</a:t>
                      </a:r>
                      <a:r>
                        <a:rPr lang="en-US" sz="2400" kern="100" dirty="0">
                          <a:latin typeface="Times New Roman"/>
                          <a:ea typeface="宋体"/>
                        </a:rPr>
                        <a:t>SFP VOA</a:t>
                      </a:r>
                      <a:endParaRPr lang="zh-CN" sz="24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8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Times New Roman"/>
                          <a:ea typeface="宋体"/>
                        </a:rPr>
                        <a:t>2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位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on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，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1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，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3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，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4</a:t>
                      </a:r>
                      <a:r>
                        <a:rPr lang="zh-CN" sz="2400" kern="100">
                          <a:latin typeface="Times New Roman"/>
                          <a:ea typeface="宋体"/>
                        </a:rPr>
                        <a:t>位</a:t>
                      </a:r>
                      <a:r>
                        <a:rPr lang="en-US" sz="2400" kern="100">
                          <a:latin typeface="Times New Roman"/>
                          <a:ea typeface="宋体"/>
                        </a:rPr>
                        <a:t>off</a:t>
                      </a:r>
                      <a:endParaRPr lang="zh-CN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宋体"/>
                        </a:rPr>
                        <a:t>EDFA</a:t>
                      </a:r>
                      <a:r>
                        <a:rPr lang="zh-CN" sz="2400" kern="100" dirty="0">
                          <a:latin typeface="Times New Roman"/>
                          <a:ea typeface="宋体"/>
                        </a:rPr>
                        <a:t>模块后端配置</a:t>
                      </a:r>
                      <a:r>
                        <a:rPr lang="en-US" sz="2400" kern="100" dirty="0">
                          <a:latin typeface="Times New Roman"/>
                          <a:ea typeface="宋体"/>
                        </a:rPr>
                        <a:t>SFP VOA</a:t>
                      </a:r>
                      <a:endParaRPr lang="zh-CN" sz="24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3532" y="277090"/>
            <a:ext cx="8110468" cy="4087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7288" y="803590"/>
            <a:ext cx="7983856" cy="419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0763" y="329121"/>
            <a:ext cx="7883237" cy="207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7025" y="2618508"/>
            <a:ext cx="4432330" cy="397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961" y="687410"/>
            <a:ext cx="8072040" cy="1468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7494" y="2156327"/>
            <a:ext cx="7836506" cy="229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06450" y="271063"/>
            <a:ext cx="3194159" cy="755220"/>
          </a:xfrm>
        </p:spPr>
        <p:txBody>
          <a:bodyPr/>
          <a:lstStyle/>
          <a:p>
            <a:r>
              <a:rPr dirty="0" smtClean="0"/>
              <a:t>SOSCB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6450" y="749192"/>
            <a:ext cx="4372303" cy="5810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5229" y="0"/>
            <a:ext cx="473392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5229" y="3676650"/>
            <a:ext cx="7167298" cy="291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052508" y="241300"/>
            <a:ext cx="7735831" cy="5854700"/>
            <a:chOff x="1052508" y="241300"/>
            <a:chExt cx="7735831" cy="5854700"/>
          </a:xfrm>
        </p:grpSpPr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52508" y="241300"/>
              <a:ext cx="6419850" cy="2447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6" name="组合 5"/>
            <p:cNvGrpSpPr/>
            <p:nvPr/>
          </p:nvGrpSpPr>
          <p:grpSpPr>
            <a:xfrm>
              <a:off x="5303839" y="1266916"/>
              <a:ext cx="3484500" cy="4829084"/>
              <a:chOff x="3043233" y="318655"/>
              <a:chExt cx="3484500" cy="4829084"/>
            </a:xfrm>
          </p:grpSpPr>
          <p:pic>
            <p:nvPicPr>
              <p:cNvPr id="7170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95639" y="318655"/>
                <a:ext cx="3332094" cy="35168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171" name="Picture 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43233" y="3835545"/>
                <a:ext cx="3441633" cy="1312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05655" y="2879725"/>
            <a:ext cx="3807684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9364" y="153989"/>
            <a:ext cx="6610180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4338" y="2997200"/>
            <a:ext cx="2586462" cy="380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0600" y="3335679"/>
            <a:ext cx="3097213" cy="3522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0236" y="63806"/>
            <a:ext cx="6535015" cy="6794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1400" y="190500"/>
            <a:ext cx="8077200" cy="6357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43463" cy="3926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6750" y="0"/>
            <a:ext cx="4667250" cy="6797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/>
          <p:cNvSpPr>
            <a:spLocks noGrp="1"/>
          </p:cNvSpPr>
          <p:nvPr>
            <p:ph type="title"/>
          </p:nvPr>
        </p:nvSpPr>
        <p:spPr>
          <a:xfrm>
            <a:off x="1196975" y="2506663"/>
            <a:ext cx="6143625" cy="1485900"/>
          </a:xfrm>
        </p:spPr>
        <p:txBody>
          <a:bodyPr/>
          <a:lstStyle/>
          <a:p>
            <a:r>
              <a:rPr altLang="zh-CN" dirty="0" smtClean="0">
                <a:latin typeface="微软雅黑" pitchFamily="34" charset="-122"/>
                <a:ea typeface="微软雅黑" pitchFamily="34" charset="-122"/>
              </a:rPr>
              <a:t>Thank you</a:t>
            </a:r>
            <a:endParaRPr sz="28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TE-内部公开-4X3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ZTE-内部公开-4X3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ZTE-内部公开-4X3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3_ZTE-内部公开-4X3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25977</TotalTime>
  <Words>107</Words>
  <Application>Microsoft Office PowerPoint</Application>
  <PresentationFormat>全屏显示(4:3)</PresentationFormat>
  <Paragraphs>20</Paragraphs>
  <Slides>25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4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ZTE-内部公开-4X3</vt:lpstr>
      <vt:lpstr>1_ZTE-内部公开-4X3</vt:lpstr>
      <vt:lpstr>2_ZTE-内部公开-4X3</vt:lpstr>
      <vt:lpstr>3_ZTE-内部公开-4X3</vt:lpstr>
      <vt:lpstr>Visio</vt:lpstr>
      <vt:lpstr>ZXONE 8700&amp;9700 子架和单板简介 </vt:lpstr>
      <vt:lpstr>NX41 子架结构示意图</vt:lpstr>
      <vt:lpstr>NX41防尘网单元示意图</vt:lpstr>
      <vt:lpstr>子架单板与插槽关系</vt:lpstr>
      <vt:lpstr>CX71 子架结构示意图</vt:lpstr>
      <vt:lpstr>CX71防尘网单元示意图</vt:lpstr>
      <vt:lpstr>电源分配箱示意图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SOSCB</vt:lpstr>
      <vt:lpstr>幻灯片 19</vt:lpstr>
      <vt:lpstr>幻灯片 20</vt:lpstr>
      <vt:lpstr>幻灯片 21</vt:lpstr>
      <vt:lpstr>幻灯片 22</vt:lpstr>
      <vt:lpstr>幻灯片 23</vt:lpstr>
      <vt:lpstr>幻灯片 24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wuxiangyu</dc:creator>
  <cp:lastModifiedBy>Administrator</cp:lastModifiedBy>
  <cp:revision>633</cp:revision>
  <dcterms:created xsi:type="dcterms:W3CDTF">2015-02-26T02:06:10Z</dcterms:created>
  <dcterms:modified xsi:type="dcterms:W3CDTF">2015-08-11T11:15:35Z</dcterms:modified>
</cp:coreProperties>
</file>